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58" r:id="rId6"/>
    <p:sldId id="267" r:id="rId7"/>
    <p:sldId id="278" r:id="rId8"/>
    <p:sldId id="259" r:id="rId9"/>
    <p:sldId id="274" r:id="rId10"/>
    <p:sldId id="266" r:id="rId11"/>
    <p:sldId id="277" r:id="rId12"/>
    <p:sldId id="265" r:id="rId13"/>
    <p:sldId id="273" r:id="rId14"/>
    <p:sldId id="279" r:id="rId15"/>
    <p:sldId id="264" r:id="rId16"/>
    <p:sldId id="270" r:id="rId17"/>
    <p:sldId id="269" r:id="rId18"/>
    <p:sldId id="275" r:id="rId19"/>
    <p:sldId id="276" r:id="rId20"/>
    <p:sldId id="263" r:id="rId21"/>
    <p:sldId id="272" r:id="rId22"/>
    <p:sldId id="27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330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E4E9-E4AE-4F55-A982-2E5E62F1A0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8039E-E872-4C20-B752-A0C2B9422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4D9FC-39B3-4AF4-8375-61A4AF73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3B0D7-89E1-42C2-B4C9-5E59C49A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0CFF8-AC9A-4EE0-9235-58CDCCA58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1276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F128D-36D6-42F2-922E-050F0895D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8969CF-4F34-4F7A-9CE8-5E28C5330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F49A6D-AF9F-4758-9C88-E588D2813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DA97-95DE-481B-B1D6-9106742E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2D9CC-8817-45A0-A8B0-37556BC28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4556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45388D-D83F-4556-A824-4DF0634F98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07239A-7A67-4316-99E8-547BD9687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C5510-01E3-4C6A-A117-3950895F9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EEC98-394F-4C31-BECB-B87D139BA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641BC-76BB-4E6E-ABEC-84450DC12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500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F7898-E17E-47F0-9ADF-DE85A8901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1CBD1-CF79-4325-9F8F-5D47857D1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14389-49F1-443A-BF92-B24776220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92F20-C383-44D5-BC17-24EF9F8F2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9EF12-C3FA-448D-B30A-2CCD7E37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1493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A59D-AD5F-43E3-9D78-34869219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06F95-22DB-4A39-80B2-0BFE6D4F2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4ABE3-D19B-436C-948D-F25259BA9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0070-5DB3-4324-836E-709FB93D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32BBA-133C-4198-A674-EB14B9F78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148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3147-A660-4812-AEC0-79B4C9DE2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5298D-B389-4C2F-929E-0D52FBCE8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F996D5-7869-4864-8750-931FB25FC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B75D02-AB2B-446F-A693-3FC420B44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A4C74-334D-4188-9F23-F1AE6C089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7A0315-BA1D-4C05-9E16-128FDAEA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6461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EB9F2-EB9A-4E54-978B-4D995F7E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D2BBDE-EDCD-41B4-81C3-6BBBF8BDB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8B369-FCC6-4A1D-AE41-EA0D7A26F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4D3F44-5D7C-4FAA-8F50-0E7404FAA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EFDC4B-F86D-42AD-911F-D7C708A821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89F37-A688-4C3F-AB89-7916367A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5E9A0-42B3-415B-ACDC-B7791B7FB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49CCF-8BBA-4E27-BFD0-A6D78F840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922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104A-7625-4D95-805C-3C9597AE7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99F68B-2291-4D81-9154-42CD0527C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78B37-C3CB-4F02-86B6-2232900B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469A7-7932-4697-BB3D-0C3FA6F2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311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C5C5F-F9E9-4E01-ABB0-BD987D69A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B3F63-E008-4A63-81B5-D8BD8B6D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D15E9-3E6B-49BE-B845-B42001E7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1204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4897-E108-45D3-ABC5-C6754CCC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92C8E-CED2-41CB-A838-A97A0C602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9DA2DB-309F-4D51-80D1-D1F463DCE5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C30124-A87D-4B36-AD5A-AFCFA25D1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BAD6C-7638-4CBB-AFDC-A715D328E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E379D-7566-4754-8986-B898C6FB7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93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EE771-9893-4ED5-A211-6E1C2C07B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B54E5-AD8B-4B1A-9E1A-AB68D27584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F27E15-32B4-4427-8065-BFB92E927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86381-3268-4B99-B658-C6DC453E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454A9-147D-4367-90DD-0AAEE754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4123-8EA6-473C-9244-7DE0D4409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6978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E985B7-4B13-4FDD-B394-4788AF2DD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2D61F-3C70-4403-9308-7C583852F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4419E-56B0-44E5-BC2E-F6DEE731B7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8D2AF-37FC-40A9-924D-E969EDEABF6F}" type="datetimeFigureOut">
              <a:rPr lang="en-IN" smtClean="0"/>
              <a:t>14-11-2024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02566-D279-457C-9699-75D27565D5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D0846-21FB-47AC-A692-FD04A00B0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3A16C-AA1D-4CC8-8E81-BC0C2E78E1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6117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63;p33">
            <a:extLst>
              <a:ext uri="{FF2B5EF4-FFF2-40B4-BE49-F238E27FC236}">
                <a16:creationId xmlns:a16="http://schemas.microsoft.com/office/drawing/2014/main" id="{F509B577-7845-47DD-9B6D-A20D208B5DFE}"/>
              </a:ext>
            </a:extLst>
          </p:cNvPr>
          <p:cNvSpPr txBox="1">
            <a:spLocks/>
          </p:cNvSpPr>
          <p:nvPr/>
        </p:nvSpPr>
        <p:spPr>
          <a:xfrm>
            <a:off x="3872753" y="2337667"/>
            <a:ext cx="3613132" cy="1235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6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defRPr sz="5200" b="1" i="0" u="none" strike="noStrike" cap="none">
                <a:solidFill>
                  <a:srgbClr val="191919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Amatic SC"/>
              <a:buNone/>
              <a:tabLst/>
              <a:defRPr/>
            </a:pPr>
            <a:r>
              <a:rPr kumimoji="0" lang="en-IN" sz="6000" b="1" i="0" u="sng" strike="noStrike" kern="0" cap="none" spc="0" normalizeH="0" baseline="0" noProof="0" dirty="0" err="1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t>GestureSpeak</a:t>
            </a:r>
            <a:endParaRPr kumimoji="0" lang="en-IN" sz="6000" b="1" i="0" u="sng" strike="noStrike" kern="0" cap="none" spc="0" normalizeH="0" baseline="0" noProof="0" dirty="0">
              <a:ln>
                <a:noFill/>
              </a:ln>
              <a:solidFill>
                <a:srgbClr val="191919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8BC9C7-41E8-4548-AE58-4F646191AA1A}"/>
              </a:ext>
            </a:extLst>
          </p:cNvPr>
          <p:cNvSpPr txBox="1"/>
          <p:nvPr/>
        </p:nvSpPr>
        <p:spPr>
          <a:xfrm>
            <a:off x="1918324" y="3368886"/>
            <a:ext cx="7835400" cy="489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675"/>
              </a:lnSpc>
              <a:spcBef>
                <a:spcPct val="0"/>
              </a:spcBef>
              <a:buClr>
                <a:srgbClr val="000000"/>
              </a:buClr>
              <a:buFont typeface="Arial"/>
              <a:buNone/>
            </a:pPr>
            <a:r>
              <a:rPr lang="en-US" sz="1400" b="1" kern="0" spc="306" dirty="0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AI-Powered Real-Time Sign Language Translation Application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BA1D7E-7123-42F5-BCA1-D1822454D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352" y="553467"/>
            <a:ext cx="3910472" cy="12959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C2B17F-2D36-4D7B-8A50-AC5AB525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155" y="1715750"/>
            <a:ext cx="2559670" cy="255967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9E4840-56BC-4A02-90D2-981CFF81C680}"/>
              </a:ext>
            </a:extLst>
          </p:cNvPr>
          <p:cNvSpPr txBox="1"/>
          <p:nvPr/>
        </p:nvSpPr>
        <p:spPr>
          <a:xfrm>
            <a:off x="3976407" y="4468288"/>
            <a:ext cx="350947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IN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PROJECT -1 (BCSE497J)</a:t>
            </a:r>
            <a:br>
              <a:rPr lang="en-IN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</a:br>
            <a:r>
              <a:rPr lang="en-IN" sz="2000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Final Review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92E9D-299B-413A-8BCC-16C9F6C8E8DE}"/>
              </a:ext>
            </a:extLst>
          </p:cNvPr>
          <p:cNvSpPr txBox="1"/>
          <p:nvPr/>
        </p:nvSpPr>
        <p:spPr>
          <a:xfrm>
            <a:off x="8606118" y="4697507"/>
            <a:ext cx="297602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/>
              <a:t>Guide Details:</a:t>
            </a:r>
          </a:p>
          <a:p>
            <a:r>
              <a:rPr lang="en-US" sz="1400" b="1" dirty="0"/>
              <a:t>Name   :    </a:t>
            </a:r>
            <a:r>
              <a:rPr lang="en-US" sz="1400" dirty="0"/>
              <a:t>Dr. Mohan R</a:t>
            </a:r>
          </a:p>
          <a:p>
            <a:r>
              <a:rPr lang="en-US" sz="1400" b="1" dirty="0"/>
              <a:t>School :     </a:t>
            </a:r>
            <a:r>
              <a:rPr lang="en-US" sz="1400" dirty="0"/>
              <a:t>SMEC</a:t>
            </a:r>
          </a:p>
          <a:p>
            <a:r>
              <a:rPr lang="en-US" sz="1400" b="1" dirty="0"/>
              <a:t>Cabin   :     </a:t>
            </a:r>
            <a:r>
              <a:rPr lang="en-US" sz="1400" dirty="0"/>
              <a:t>AB1-406A, </a:t>
            </a:r>
          </a:p>
          <a:p>
            <a:r>
              <a:rPr lang="en-US" sz="1400" dirty="0"/>
              <a:t>                  3D printing    Lab</a:t>
            </a:r>
          </a:p>
        </p:txBody>
      </p:sp>
      <p:sp>
        <p:nvSpPr>
          <p:cNvPr id="15" name="Google Shape;364;p33">
            <a:extLst>
              <a:ext uri="{FF2B5EF4-FFF2-40B4-BE49-F238E27FC236}">
                <a16:creationId xmlns:a16="http://schemas.microsoft.com/office/drawing/2014/main" id="{A129836C-8F1B-4BC3-BAC5-39759A2F83CD}"/>
              </a:ext>
            </a:extLst>
          </p:cNvPr>
          <p:cNvSpPr txBox="1">
            <a:spLocks/>
          </p:cNvSpPr>
          <p:nvPr/>
        </p:nvSpPr>
        <p:spPr>
          <a:xfrm>
            <a:off x="842769" y="4287833"/>
            <a:ext cx="4165125" cy="1235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1600" b="1" u="sng" dirty="0"/>
              <a:t>Project Team:</a:t>
            </a:r>
          </a:p>
          <a:p>
            <a:pPr marL="0" indent="0">
              <a:buNone/>
            </a:pPr>
            <a:r>
              <a:rPr lang="en-IN" sz="1600" dirty="0"/>
              <a:t>V. R Surya Ganesh - 21BRS1614</a:t>
            </a:r>
          </a:p>
          <a:p>
            <a:pPr marL="0" indent="0">
              <a:buNone/>
            </a:pPr>
            <a:r>
              <a:rPr lang="en-IN" sz="1600" dirty="0"/>
              <a:t>Sai </a:t>
            </a:r>
            <a:r>
              <a:rPr lang="en-IN" sz="1600" dirty="0" err="1"/>
              <a:t>Ruthwik</a:t>
            </a:r>
            <a:r>
              <a:rPr lang="en-IN" sz="1600" dirty="0"/>
              <a:t> -   21BCE5539</a:t>
            </a:r>
          </a:p>
          <a:p>
            <a:pPr marL="0" indent="0">
              <a:buNone/>
            </a:pPr>
            <a:r>
              <a:rPr lang="en-IN" sz="1600" dirty="0"/>
              <a:t>Manohar Reddy - 21BRS1177</a:t>
            </a:r>
            <a:endParaRPr lang="en-IN" sz="14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855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6B3FBB7-F98F-44FB-A154-CE489139183F}"/>
              </a:ext>
            </a:extLst>
          </p:cNvPr>
          <p:cNvSpPr txBox="1">
            <a:spLocks/>
          </p:cNvSpPr>
          <p:nvPr/>
        </p:nvSpPr>
        <p:spPr>
          <a:xfrm>
            <a:off x="2513304" y="2896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Methodology Flow chat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879EF5-73AA-430C-B793-123AB078D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9" t="3699" r="6305" b="6579"/>
          <a:stretch/>
        </p:blipFill>
        <p:spPr>
          <a:xfrm>
            <a:off x="1148080" y="1122744"/>
            <a:ext cx="8690401" cy="50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49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6B3FBB7-F98F-44FB-A154-CE489139183F}"/>
              </a:ext>
            </a:extLst>
          </p:cNvPr>
          <p:cNvSpPr txBox="1">
            <a:spLocks/>
          </p:cNvSpPr>
          <p:nvPr/>
        </p:nvSpPr>
        <p:spPr>
          <a:xfrm>
            <a:off x="4631600" y="480730"/>
            <a:ext cx="2297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7752E-E0AF-4FA2-A284-9CB5E3523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76"/>
          <a:stretch/>
        </p:blipFill>
        <p:spPr>
          <a:xfrm>
            <a:off x="4631600" y="3073400"/>
            <a:ext cx="6475307" cy="34137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A5512B-5564-4A6D-807D-E7B5E0F4ABD7}"/>
              </a:ext>
            </a:extLst>
          </p:cNvPr>
          <p:cNvSpPr txBox="1"/>
          <p:nvPr/>
        </p:nvSpPr>
        <p:spPr>
          <a:xfrm>
            <a:off x="396240" y="1274862"/>
            <a:ext cx="1111504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Dataset consists of hand landmark images for sign language detection, containing: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Total Size: 6,500 files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Organization: 26 folders (one for each alphabet A-Z)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Type: Hand landmark detection images with tracked </a:t>
            </a:r>
            <a:r>
              <a:rPr lang="en-US" dirty="0" err="1"/>
              <a:t>keypoints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Format: The images show hand skeletal tracking with 21 </a:t>
            </a:r>
            <a:r>
              <a:rPr lang="en-US" dirty="0" err="1"/>
              <a:t>keypoints</a:t>
            </a:r>
            <a:r>
              <a:rPr lang="en-US" dirty="0"/>
              <a:t> (red dots) connected by lines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Each image captures different hand poses corresponding to ASL alphabet signs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/>
              <a:t>The landmarks track: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Wrist point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Thumb (4 points)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Index finger (4 points)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Middle finger (4 points)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Ring finger (4 points)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E8F9AA-45E7-4842-9F50-6AE665C5DA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00" t="12583" b="40066"/>
          <a:stretch/>
        </p:blipFill>
        <p:spPr>
          <a:xfrm>
            <a:off x="604520" y="5067518"/>
            <a:ext cx="3704358" cy="111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3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74DFB0F-9306-4DDF-A2DB-26B5B4023B6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Deep learning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BB538-EC7E-4BA3-A874-1920A803213B}"/>
              </a:ext>
            </a:extLst>
          </p:cNvPr>
          <p:cNvSpPr txBox="1"/>
          <p:nvPr/>
        </p:nvSpPr>
        <p:spPr>
          <a:xfrm>
            <a:off x="1102659" y="1771908"/>
            <a:ext cx="609600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VGG16 Architecture Features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13 convolutional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3 fully connected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ReLU</a:t>
            </a:r>
            <a:r>
              <a:rPr lang="en-US" dirty="0"/>
              <a:t> activation functions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Max pooling layers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Batch normalization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CA6D5-9EB5-46B6-A5D7-DC6384841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537" y="1771908"/>
            <a:ext cx="7062318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1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74DFB0F-9306-4DDF-A2DB-26B5B4023B6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Deep learning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BBB538-EC7E-4BA3-A874-1920A803213B}"/>
              </a:ext>
            </a:extLst>
          </p:cNvPr>
          <p:cNvSpPr txBox="1"/>
          <p:nvPr/>
        </p:nvSpPr>
        <p:spPr>
          <a:xfrm>
            <a:off x="421341" y="1771908"/>
            <a:ext cx="56119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YOLOv5 Components</a:t>
            </a:r>
            <a:r>
              <a:rPr lang="en-US" sz="2000" dirty="0"/>
              <a:t>: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Backbone: </a:t>
            </a:r>
            <a:r>
              <a:rPr lang="en-US" sz="2000" dirty="0" err="1"/>
              <a:t>CSPDarknet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Neck: </a:t>
            </a:r>
            <a:r>
              <a:rPr lang="en-US" sz="2000" dirty="0" err="1"/>
              <a:t>PANet</a:t>
            </a:r>
            <a:endParaRPr lang="en-US" sz="2000" dirty="0"/>
          </a:p>
          <a:p>
            <a:pPr>
              <a:buFont typeface="+mj-lt"/>
              <a:buAutoNum type="arabicPeriod"/>
            </a:pPr>
            <a:r>
              <a:rPr lang="en-US" sz="2000" dirty="0"/>
              <a:t>Head: Detection layers with anchors</a:t>
            </a:r>
          </a:p>
          <a:p>
            <a:pPr>
              <a:buFont typeface="+mj-lt"/>
              <a:buAutoNum type="arabicPeriod"/>
            </a:pPr>
            <a:r>
              <a:rPr lang="en-US" sz="2000" dirty="0"/>
              <a:t>Custom modifications for sign</a:t>
            </a:r>
          </a:p>
          <a:p>
            <a:r>
              <a:rPr lang="en-US" sz="2000" dirty="0"/>
              <a:t> detection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ED33A9-AF8E-4CBD-B945-754E94D1AE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3" t="4260" r="6578" b="4060"/>
          <a:stretch/>
        </p:blipFill>
        <p:spPr>
          <a:xfrm>
            <a:off x="619760" y="4216400"/>
            <a:ext cx="3637280" cy="2026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228395-F570-4420-BF57-2A148B95E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5488" y="259437"/>
            <a:ext cx="3410167" cy="3377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A63D51-6F61-4C79-886F-390298F51B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40"/>
          <a:stretch/>
        </p:blipFill>
        <p:spPr>
          <a:xfrm>
            <a:off x="5638800" y="1576953"/>
            <a:ext cx="2026013" cy="48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37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74DFB0F-9306-4DDF-A2DB-26B5B4023B6D}"/>
              </a:ext>
            </a:extLst>
          </p:cNvPr>
          <p:cNvSpPr txBox="1">
            <a:spLocks/>
          </p:cNvSpPr>
          <p:nvPr/>
        </p:nvSpPr>
        <p:spPr>
          <a:xfrm>
            <a:off x="988500" y="22402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YOLOV5</a:t>
            </a:r>
            <a:br>
              <a:rPr lang="en-IN" b="1" u="sng" dirty="0">
                <a:latin typeface="+mn-lt"/>
              </a:rPr>
            </a:br>
            <a:r>
              <a:rPr lang="en-IN" b="1" u="sng" dirty="0">
                <a:latin typeface="+mn-lt"/>
              </a:rPr>
              <a:t>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97F68-17E6-4292-BC30-F68CBF638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566" y="533812"/>
            <a:ext cx="4754280" cy="579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97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A3A8286D-8BBB-4FF7-A2AA-17CB38D5BFB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WebRTC for Video conference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348B3-D0E7-4521-A0AF-8060CB5A39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943" t="7079" b="11722"/>
          <a:stretch/>
        </p:blipFill>
        <p:spPr>
          <a:xfrm>
            <a:off x="3857083" y="1591009"/>
            <a:ext cx="8227393" cy="4390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094D60-9A59-4BF3-871A-68E09286C9DA}"/>
              </a:ext>
            </a:extLst>
          </p:cNvPr>
          <p:cNvSpPr txBox="1"/>
          <p:nvPr/>
        </p:nvSpPr>
        <p:spPr>
          <a:xfrm>
            <a:off x="326116" y="1591009"/>
            <a:ext cx="3530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030712"/>
                </a:solidFill>
                <a:effectLst/>
                <a:latin typeface="ui-sans-serif"/>
              </a:rPr>
              <a:t>WebRTC Communication Flow</a:t>
            </a:r>
          </a:p>
          <a:p>
            <a:pPr algn="l"/>
            <a:r>
              <a:rPr lang="en-IN" b="1" i="0" dirty="0">
                <a:solidFill>
                  <a:srgbClr val="030712"/>
                </a:solidFill>
                <a:effectLst/>
                <a:latin typeface="ui-sans-serif"/>
              </a:rPr>
              <a:t>1 Flask Server &amp; </a:t>
            </a:r>
            <a:r>
              <a:rPr lang="en-IN" b="1" i="0" dirty="0" err="1">
                <a:solidFill>
                  <a:srgbClr val="030712"/>
                </a:solidFill>
                <a:effectLst/>
                <a:latin typeface="ui-sans-serif"/>
              </a:rPr>
              <a:t>Signaling</a:t>
            </a:r>
            <a:endParaRPr lang="en-IN" b="1" i="0" dirty="0">
              <a:solidFill>
                <a:srgbClr val="030712"/>
              </a:solidFill>
              <a:effectLst/>
              <a:latin typeface="ui-sans-serif"/>
            </a:endParaRPr>
          </a:p>
          <a:p>
            <a:pPr algn="l"/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Manages authentication, room creation, and initial connection setup</a:t>
            </a:r>
          </a:p>
          <a:p>
            <a:pPr algn="l"/>
            <a:r>
              <a:rPr lang="en-IN" b="1" i="0" dirty="0">
                <a:solidFill>
                  <a:srgbClr val="030712"/>
                </a:solidFill>
                <a:effectLst/>
                <a:latin typeface="ui-sans-serif"/>
              </a:rPr>
              <a:t>2 Browser Clients</a:t>
            </a:r>
          </a:p>
          <a:p>
            <a:pPr algn="l"/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Each user's browser handles video input, local camera access, and sign detection</a:t>
            </a:r>
          </a:p>
          <a:p>
            <a:pPr algn="l"/>
            <a:r>
              <a:rPr lang="en-IN" b="1" i="0" dirty="0">
                <a:solidFill>
                  <a:srgbClr val="030712"/>
                </a:solidFill>
                <a:effectLst/>
                <a:latin typeface="ui-sans-serif"/>
              </a:rPr>
              <a:t>3 Peer Connection</a:t>
            </a:r>
          </a:p>
          <a:p>
            <a:pPr algn="l"/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Direct P2P communication between users after initial </a:t>
            </a:r>
            <a:r>
              <a:rPr lang="en-IN" b="0" i="0" dirty="0" err="1">
                <a:solidFill>
                  <a:srgbClr val="030712"/>
                </a:solidFill>
                <a:effectLst/>
                <a:latin typeface="ui-sans-serif"/>
              </a:rPr>
              <a:t>signaling</a:t>
            </a:r>
            <a:endParaRPr lang="en-IN" b="0" i="0" dirty="0">
              <a:solidFill>
                <a:srgbClr val="030712"/>
              </a:solidFill>
              <a:effectLst/>
              <a:latin typeface="ui-sans-serif"/>
            </a:endParaRPr>
          </a:p>
          <a:p>
            <a:pPr algn="l"/>
            <a:r>
              <a:rPr lang="en-IN" b="1" i="0" dirty="0">
                <a:solidFill>
                  <a:srgbClr val="030712"/>
                </a:solidFill>
                <a:effectLst/>
                <a:latin typeface="ui-sans-serif"/>
              </a:rPr>
              <a:t>4 Socket.IO Server</a:t>
            </a:r>
          </a:p>
          <a:p>
            <a:pPr algn="l"/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Handles real-time </a:t>
            </a:r>
            <a:r>
              <a:rPr lang="en-IN" b="0" i="0" dirty="0" err="1">
                <a:solidFill>
                  <a:srgbClr val="030712"/>
                </a:solidFill>
                <a:effectLst/>
                <a:latin typeface="ui-sans-serif"/>
              </a:rPr>
              <a:t>signaling</a:t>
            </a:r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 and room management communications</a:t>
            </a:r>
          </a:p>
        </p:txBody>
      </p:sp>
    </p:spTree>
    <p:extLst>
      <p:ext uri="{BB962C8B-B14F-4D97-AF65-F5344CB8AC3E}">
        <p14:creationId xmlns:p14="http://schemas.microsoft.com/office/powerpoint/2010/main" val="1789736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A3A8286D-8BBB-4FF7-A2AA-17CB38D5BFB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Performance Metrics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D37DE0-B696-44A2-88D6-5E87B4853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7304" y="3715956"/>
            <a:ext cx="4378666" cy="23863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D1B1F5-4C18-45A8-AE21-F3EFA3FEA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647" y="3715956"/>
            <a:ext cx="4011666" cy="22007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091BAF-EA66-4AC0-92ED-D778D9643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1234" y="1153463"/>
            <a:ext cx="3857829" cy="22755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7400FC-857F-481E-8536-C28D81458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8647" y="1286830"/>
            <a:ext cx="4201425" cy="24291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76A5D5B-2DAD-4C9D-AF29-469C896FF8F2}"/>
              </a:ext>
            </a:extLst>
          </p:cNvPr>
          <p:cNvSpPr txBox="1"/>
          <p:nvPr/>
        </p:nvSpPr>
        <p:spPr>
          <a:xfrm>
            <a:off x="512180" y="3062016"/>
            <a:ext cx="22541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Performance of the </a:t>
            </a:r>
            <a:r>
              <a:rPr lang="en-IN" b="0" i="0" dirty="0" err="1">
                <a:solidFill>
                  <a:srgbClr val="030712"/>
                </a:solidFill>
                <a:effectLst/>
                <a:latin typeface="ui-sans-serif"/>
              </a:rPr>
              <a:t>the</a:t>
            </a:r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 models  trained in testing </a:t>
            </a:r>
            <a:b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</a:br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1. YOLOV5</a:t>
            </a:r>
          </a:p>
          <a:p>
            <a:pPr algn="l"/>
            <a:r>
              <a:rPr lang="en-IN" dirty="0">
                <a:solidFill>
                  <a:srgbClr val="030712"/>
                </a:solidFill>
                <a:latin typeface="ui-sans-serif"/>
              </a:rPr>
              <a:t>2. VGG16</a:t>
            </a:r>
          </a:p>
          <a:p>
            <a:pPr algn="l"/>
            <a:r>
              <a:rPr lang="en-IN" b="0" i="0" dirty="0">
                <a:solidFill>
                  <a:srgbClr val="030712"/>
                </a:solidFill>
                <a:effectLst/>
                <a:latin typeface="ui-sans-serif"/>
              </a:rPr>
              <a:t>3. </a:t>
            </a:r>
            <a:r>
              <a:rPr lang="en-IN" b="0" i="0" dirty="0" err="1">
                <a:solidFill>
                  <a:srgbClr val="030712"/>
                </a:solidFill>
                <a:effectLst/>
                <a:latin typeface="ui-sans-serif"/>
              </a:rPr>
              <a:t>EfficientNet</a:t>
            </a:r>
            <a:endParaRPr lang="en-IN" b="0" i="0" dirty="0">
              <a:solidFill>
                <a:srgbClr val="030712"/>
              </a:solidFill>
              <a:effectLst/>
              <a:latin typeface="ui-sans-serif"/>
            </a:endParaRPr>
          </a:p>
        </p:txBody>
      </p:sp>
    </p:spTree>
    <p:extLst>
      <p:ext uri="{BB962C8B-B14F-4D97-AF65-F5344CB8AC3E}">
        <p14:creationId xmlns:p14="http://schemas.microsoft.com/office/powerpoint/2010/main" val="3897629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A3A8286D-8BBB-4FF7-A2AA-17CB38D5BFB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Software Application 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E2361-D9CC-4653-876D-08525C354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7" t="5236" r="13218" b="26196"/>
          <a:stretch/>
        </p:blipFill>
        <p:spPr>
          <a:xfrm>
            <a:off x="731559" y="2471444"/>
            <a:ext cx="4944130" cy="2470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EEC3A9-CC36-4FFF-AC23-75446726CC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75" t="3883" r="15506" b="11561"/>
          <a:stretch/>
        </p:blipFill>
        <p:spPr>
          <a:xfrm>
            <a:off x="6096000" y="2202208"/>
            <a:ext cx="5075074" cy="323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A9940-9610-4882-986A-91CB85916221}"/>
              </a:ext>
            </a:extLst>
          </p:cNvPr>
          <p:cNvSpPr txBox="1"/>
          <p:nvPr/>
        </p:nvSpPr>
        <p:spPr>
          <a:xfrm>
            <a:off x="1264534" y="2017542"/>
            <a:ext cx="20689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Landing Page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CE3C29-FDE5-4A13-BAB9-AE45044CDD68}"/>
              </a:ext>
            </a:extLst>
          </p:cNvPr>
          <p:cNvSpPr txBox="1"/>
          <p:nvPr/>
        </p:nvSpPr>
        <p:spPr>
          <a:xfrm>
            <a:off x="7352818" y="1648210"/>
            <a:ext cx="1895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 err="1"/>
              <a:t>Signin</a:t>
            </a:r>
            <a:r>
              <a:rPr lang="en-IN" dirty="0"/>
              <a:t> page</a:t>
            </a:r>
          </a:p>
        </p:txBody>
      </p:sp>
    </p:spTree>
    <p:extLst>
      <p:ext uri="{BB962C8B-B14F-4D97-AF65-F5344CB8AC3E}">
        <p14:creationId xmlns:p14="http://schemas.microsoft.com/office/powerpoint/2010/main" val="1353426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A3A8286D-8BBB-4FF7-A2AA-17CB38D5BFB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Software interface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98092-A61B-4D6E-A59D-B07506FB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4" y="2159806"/>
            <a:ext cx="4887228" cy="2993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0CD755-865D-48A4-A377-B9BAC2E9A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08" y="2159806"/>
            <a:ext cx="5873478" cy="32079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A09703-7487-4E33-B956-02DC17E6AC55}"/>
              </a:ext>
            </a:extLst>
          </p:cNvPr>
          <p:cNvSpPr txBox="1"/>
          <p:nvPr/>
        </p:nvSpPr>
        <p:spPr>
          <a:xfrm>
            <a:off x="1820120" y="1704388"/>
            <a:ext cx="2126847" cy="367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Register page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5F5CF-59FA-4300-9812-4C1502C99AFD}"/>
              </a:ext>
            </a:extLst>
          </p:cNvPr>
          <p:cNvSpPr txBox="1"/>
          <p:nvPr/>
        </p:nvSpPr>
        <p:spPr>
          <a:xfrm>
            <a:off x="6878257" y="1702536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OTP verification page</a:t>
            </a:r>
          </a:p>
        </p:txBody>
      </p:sp>
    </p:spTree>
    <p:extLst>
      <p:ext uri="{BB962C8B-B14F-4D97-AF65-F5344CB8AC3E}">
        <p14:creationId xmlns:p14="http://schemas.microsoft.com/office/powerpoint/2010/main" val="622796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A3A8286D-8BBB-4FF7-A2AA-17CB38D5BFB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Software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B0992-8AD5-4CF4-A270-634218663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6" r="1455" b="11898"/>
          <a:stretch/>
        </p:blipFill>
        <p:spPr>
          <a:xfrm>
            <a:off x="849445" y="1590782"/>
            <a:ext cx="9405723" cy="41773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81854C-D52F-4BD3-ADEF-2E8C5454230D}"/>
              </a:ext>
            </a:extLst>
          </p:cNvPr>
          <p:cNvSpPr txBox="1"/>
          <p:nvPr/>
        </p:nvSpPr>
        <p:spPr>
          <a:xfrm>
            <a:off x="2734519" y="5873313"/>
            <a:ext cx="6094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Dashboard page with option  </a:t>
            </a:r>
          </a:p>
        </p:txBody>
      </p:sp>
    </p:spTree>
    <p:extLst>
      <p:ext uri="{BB962C8B-B14F-4D97-AF65-F5344CB8AC3E}">
        <p14:creationId xmlns:p14="http://schemas.microsoft.com/office/powerpoint/2010/main" val="246134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0D5C1FB-7B33-49CC-98DD-02598F45E413}"/>
              </a:ext>
            </a:extLst>
          </p:cNvPr>
          <p:cNvSpPr txBox="1">
            <a:spLocks/>
          </p:cNvSpPr>
          <p:nvPr/>
        </p:nvSpPr>
        <p:spPr>
          <a:xfrm>
            <a:off x="1138956" y="559746"/>
            <a:ext cx="4329079" cy="831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matic SC"/>
              <a:buNone/>
              <a:defRPr sz="35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3500"/>
              <a:buFont typeface="Amatic SC"/>
              <a:buNone/>
              <a:tabLst/>
              <a:defRPr/>
            </a:pPr>
            <a:r>
              <a:rPr kumimoji="0" lang="en-IN" sz="3500" b="1" i="0" u="sng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+mn-lt"/>
                <a:cs typeface="Amatic SC"/>
                <a:sym typeface="Amatic SC"/>
              </a:rPr>
              <a:t>Table of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ED88A4-F5F9-43E0-8F3C-A8429570E0D6}"/>
              </a:ext>
            </a:extLst>
          </p:cNvPr>
          <p:cNvSpPr txBox="1"/>
          <p:nvPr/>
        </p:nvSpPr>
        <p:spPr>
          <a:xfrm>
            <a:off x="1685368" y="1290916"/>
            <a:ext cx="3236256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Introduction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Background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Literature Review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Objectives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Architecture of the application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Methodology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Dataset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Deep learning model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Video conference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Performance metrics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Software Screenshots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Results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Conclusion</a:t>
            </a:r>
          </a:p>
          <a:p>
            <a:pPr marL="285750" indent="-285750">
              <a:lnSpc>
                <a:spcPct val="150000"/>
              </a:lnSpc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IN" sz="1600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References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919262-5476-4FC8-A541-07516C6D3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390" y="1991636"/>
            <a:ext cx="3146422" cy="314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553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272225BB-233C-4BB4-9929-760CB40D491D}"/>
              </a:ext>
            </a:extLst>
          </p:cNvPr>
          <p:cNvSpPr txBox="1">
            <a:spLocks/>
          </p:cNvSpPr>
          <p:nvPr/>
        </p:nvSpPr>
        <p:spPr>
          <a:xfrm>
            <a:off x="853549" y="522903"/>
            <a:ext cx="250310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3E937-EA6F-4F91-AFBE-ED53E01D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5" t="8973" r="16171" b="8973"/>
          <a:stretch/>
        </p:blipFill>
        <p:spPr>
          <a:xfrm>
            <a:off x="6564504" y="96131"/>
            <a:ext cx="4860134" cy="3495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5E9523-08AC-42D5-AE1D-F93AA0D5A5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33" b="4304"/>
          <a:stretch/>
        </p:blipFill>
        <p:spPr>
          <a:xfrm>
            <a:off x="5946571" y="3591686"/>
            <a:ext cx="6096000" cy="29168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106586-C4A5-4365-B6DB-A72252CD469D}"/>
              </a:ext>
            </a:extLst>
          </p:cNvPr>
          <p:cNvSpPr txBox="1"/>
          <p:nvPr/>
        </p:nvSpPr>
        <p:spPr>
          <a:xfrm>
            <a:off x="238351" y="1600458"/>
            <a:ext cx="530592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GestureSpeak</a:t>
            </a:r>
            <a:r>
              <a:rPr lang="en-US" dirty="0"/>
              <a:t> application demonstrates successful real-time sign language detection, showing accurate recognition of signs (e.g., "BOOK") with confidence levels between 40-80% and visual feedback through green bounding boxes.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system combines WebRTC-based video conferencing (shown in Room: UOPOGU8) with integrated sign detection, allowing users to communicate through both video and interpreted sign language.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The interface provides live detection history, confidence tracking graphs, and video call controls, maintaining performance at 30 FPS with ~0.5s detection latency, enabling smooth real-time communication.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343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272225BB-233C-4BB4-9929-760CB40D491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88854-39C5-414C-AF7E-814E92F94497}"/>
              </a:ext>
            </a:extLst>
          </p:cNvPr>
          <p:cNvSpPr txBox="1"/>
          <p:nvPr/>
        </p:nvSpPr>
        <p:spPr>
          <a:xfrm>
            <a:off x="636607" y="1544710"/>
            <a:ext cx="1041721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GestureSpeak</a:t>
            </a:r>
            <a:r>
              <a:rPr lang="en-US" dirty="0"/>
              <a:t> project successfully developed a comprehensive sign language detection and communication system. By integrating YOLOv5 model achieving more than 90% detection accuracy with WebRTC for real-time video conferencing, the system effectively bridges communication gaps between sign language users and others.</a:t>
            </a:r>
          </a:p>
          <a:p>
            <a:endParaRPr lang="en-US" dirty="0"/>
          </a:p>
          <a:p>
            <a:r>
              <a:rPr lang="en-US" dirty="0"/>
              <a:t> The platform features secure authentication using MongoDB and Twilio, smooth video streaming, and real-time sign detection. This implementation demonstrates how modern technologies can create more inclusive digital communication spaces, making sign language interpretation accessible and reliable in real-time video interactions.</a:t>
            </a:r>
          </a:p>
          <a:p>
            <a:endParaRPr lang="en-US" b="1" dirty="0"/>
          </a:p>
          <a:p>
            <a:r>
              <a:rPr lang="en-US" b="1" dirty="0"/>
              <a:t>Key Achievements: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Real-time sign language detection with high accuracy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Seamless video conferencing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Robust user authentication and room management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Low-latency performance for live communication</a:t>
            </a:r>
          </a:p>
          <a:p>
            <a:r>
              <a:rPr lang="en-US" dirty="0"/>
              <a:t>The project effectively shows how AI and web technologies can enhance accessibility in digital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2860779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272225BB-233C-4BB4-9929-760CB40D491D}"/>
              </a:ext>
            </a:extLst>
          </p:cNvPr>
          <p:cNvSpPr txBox="1">
            <a:spLocks/>
          </p:cNvSpPr>
          <p:nvPr/>
        </p:nvSpPr>
        <p:spPr>
          <a:xfrm>
            <a:off x="2091600" y="61535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51985B-38D6-40A0-97D3-3330DAD8B9EA}"/>
              </a:ext>
            </a:extLst>
          </p:cNvPr>
          <p:cNvSpPr txBox="1"/>
          <p:nvPr/>
        </p:nvSpPr>
        <p:spPr>
          <a:xfrm>
            <a:off x="1639264" y="1875098"/>
            <a:ext cx="8608671" cy="38540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[1] Koller, O., </a:t>
            </a:r>
            <a:r>
              <a:rPr lang="en-IN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Zargaran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S., Ney, H., &amp; Bowden, R. (2019). Deep Sign: Hybrid CNN-HMM for Continuous Sign Language Recognition.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IEEE Transactions on Pattern Analysis and Machine Intelligence</a:t>
            </a:r>
            <a:r>
              <a:rPr lang="en-IN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41(7), 1735-1748.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Pu, J., Cao, Y., Chen, L., Li, C., &amp; Ren, G. (2020). Sign language recognition based on hand gesture and movement data captured by wearable sensors.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Sensors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20(13), 3794.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Jiang, Y., Wu, X., &amp; Li, W. (2020). Dynamic gesture recognition using two-stream recurrent neural network with 3D convolution.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Multimedia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22(9), 2279-2292.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[4] Kumar, N., &amp;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Chaurasia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M. (2021). An Efficient Framework for Real-Time Sign Language Recognition Using Convolutional Neural Networks.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Access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9, 73347-73356.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[5] Mitra, S., &amp; Acharya, T. (2021). Gesture recognition: A survey.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IEEE Transactions on Systems, Man, and Cybernetics, Part C (Applications and Reviews)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37(3), 311-324.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150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692;p67">
            <a:extLst>
              <a:ext uri="{FF2B5EF4-FFF2-40B4-BE49-F238E27FC236}">
                <a16:creationId xmlns:a16="http://schemas.microsoft.com/office/drawing/2014/main" id="{91563053-8E48-4FA0-9C3D-6A086D287417}"/>
              </a:ext>
            </a:extLst>
          </p:cNvPr>
          <p:cNvSpPr txBox="1">
            <a:spLocks/>
          </p:cNvSpPr>
          <p:nvPr/>
        </p:nvSpPr>
        <p:spPr>
          <a:xfrm>
            <a:off x="7084762" y="2354864"/>
            <a:ext cx="3306674" cy="19053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sz="4800" dirty="0"/>
              <a:t>Thank You sir</a:t>
            </a:r>
          </a:p>
        </p:txBody>
      </p:sp>
      <p:sp>
        <p:nvSpPr>
          <p:cNvPr id="4" name="Google Shape;364;p33">
            <a:extLst>
              <a:ext uri="{FF2B5EF4-FFF2-40B4-BE49-F238E27FC236}">
                <a16:creationId xmlns:a16="http://schemas.microsoft.com/office/drawing/2014/main" id="{5A32F51D-F3E0-4E7B-A559-D5C8FD50BF16}"/>
              </a:ext>
            </a:extLst>
          </p:cNvPr>
          <p:cNvSpPr txBox="1">
            <a:spLocks/>
          </p:cNvSpPr>
          <p:nvPr/>
        </p:nvSpPr>
        <p:spPr>
          <a:xfrm>
            <a:off x="761359" y="1039906"/>
            <a:ext cx="3963041" cy="17269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N" sz="2000" b="1" u="sng" dirty="0"/>
              <a:t>Project Team:</a:t>
            </a:r>
          </a:p>
          <a:p>
            <a:pPr marL="0" indent="0">
              <a:buNone/>
            </a:pPr>
            <a:r>
              <a:rPr lang="en-IN" sz="2000" dirty="0"/>
              <a:t>V. R Surya Ganesh - 21BRS1614</a:t>
            </a:r>
          </a:p>
          <a:p>
            <a:pPr marL="0" indent="0">
              <a:buNone/>
            </a:pPr>
            <a:r>
              <a:rPr lang="en-IN" sz="2000" dirty="0"/>
              <a:t>Sai </a:t>
            </a:r>
            <a:r>
              <a:rPr lang="en-IN" sz="2000" dirty="0" err="1"/>
              <a:t>Ruthwik</a:t>
            </a:r>
            <a:r>
              <a:rPr lang="en-IN" sz="2000" dirty="0"/>
              <a:t>            - 21BCE5539</a:t>
            </a:r>
          </a:p>
          <a:p>
            <a:pPr marL="0" indent="0">
              <a:buNone/>
            </a:pPr>
            <a:r>
              <a:rPr lang="en-IN" sz="2000" dirty="0"/>
              <a:t>Manohar Reddy    - 21BRS1177</a:t>
            </a:r>
            <a:endParaRPr lang="en-IN" sz="1800" dirty="0"/>
          </a:p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IN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FDDD98-DA07-40B5-8497-58C49FD19DCC}"/>
              </a:ext>
            </a:extLst>
          </p:cNvPr>
          <p:cNvSpPr txBox="1"/>
          <p:nvPr/>
        </p:nvSpPr>
        <p:spPr>
          <a:xfrm>
            <a:off x="761344" y="3734128"/>
            <a:ext cx="396305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/>
              <a:t>Guide Details:</a:t>
            </a:r>
          </a:p>
          <a:p>
            <a:r>
              <a:rPr lang="en-US" sz="2400" b="1" dirty="0"/>
              <a:t>Name   :    </a:t>
            </a:r>
            <a:r>
              <a:rPr lang="en-US" sz="2400" dirty="0"/>
              <a:t>Dr. Mohan R</a:t>
            </a:r>
          </a:p>
          <a:p>
            <a:r>
              <a:rPr lang="en-US" sz="2400" b="1" dirty="0"/>
              <a:t>School :     </a:t>
            </a:r>
            <a:r>
              <a:rPr lang="en-US" sz="2400" dirty="0"/>
              <a:t>SMEC</a:t>
            </a:r>
          </a:p>
          <a:p>
            <a:r>
              <a:rPr lang="en-US" sz="2400" b="1" dirty="0"/>
              <a:t>Cabin   :     </a:t>
            </a:r>
            <a:r>
              <a:rPr lang="en-US" sz="2400" dirty="0"/>
              <a:t>AB1-406A, </a:t>
            </a:r>
          </a:p>
          <a:p>
            <a:r>
              <a:rPr lang="en-US" sz="2400" dirty="0"/>
              <a:t>                  3D printing    Lab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2DAC96-BB03-4229-A875-17B4D76209A5}"/>
              </a:ext>
            </a:extLst>
          </p:cNvPr>
          <p:cNvCxnSpPr/>
          <p:nvPr/>
        </p:nvCxnSpPr>
        <p:spPr>
          <a:xfrm>
            <a:off x="5540188" y="1039906"/>
            <a:ext cx="0" cy="49469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506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9;p36">
            <a:extLst>
              <a:ext uri="{FF2B5EF4-FFF2-40B4-BE49-F238E27FC236}">
                <a16:creationId xmlns:a16="http://schemas.microsoft.com/office/drawing/2014/main" id="{7E500153-C60A-4193-AC60-633719F811A8}"/>
              </a:ext>
            </a:extLst>
          </p:cNvPr>
          <p:cNvSpPr txBox="1">
            <a:spLocks/>
          </p:cNvSpPr>
          <p:nvPr/>
        </p:nvSpPr>
        <p:spPr>
          <a:xfrm>
            <a:off x="2739324" y="485011"/>
            <a:ext cx="5575350" cy="5947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b="1" u="sng" dirty="0">
                <a:latin typeface="+mn-lt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D81BC-16CC-477D-AC3C-B7A33A6F070F}"/>
              </a:ext>
            </a:extLst>
          </p:cNvPr>
          <p:cNvSpPr txBox="1"/>
          <p:nvPr/>
        </p:nvSpPr>
        <p:spPr>
          <a:xfrm>
            <a:off x="810229" y="1294676"/>
            <a:ext cx="1106539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                   In today's digital era, effective communication remains a challenge for the deaf and hard of hearing community. Traditional video conferencing platforms lack integrated sign language interpretation, creating barriers in real-time digital interactions. </a:t>
            </a:r>
            <a:r>
              <a:rPr lang="en-US" dirty="0" err="1"/>
              <a:t>GestureSpeak</a:t>
            </a:r>
            <a:r>
              <a:rPr lang="en-US" dirty="0"/>
              <a:t> addresses this crucial gap by combining advanced computer vision with modern web technologies.</a:t>
            </a:r>
          </a:p>
          <a:p>
            <a:endParaRPr lang="en-US" dirty="0"/>
          </a:p>
          <a:p>
            <a:r>
              <a:rPr lang="en-US" dirty="0"/>
              <a:t>              Our innovative solution integrates YOLOv5's powerful object detection capabilities with WebRTC-based video conferencing, creating a seamless platform for sign language interpretation. The system processes live video, detecting and interpreting sign language in real-time with 95% accuracy, while maintaining low latency  for natural conversation flow.</a:t>
            </a:r>
          </a:p>
          <a:p>
            <a:endParaRPr lang="en-US" dirty="0"/>
          </a:p>
          <a:p>
            <a:r>
              <a:rPr lang="en-US" dirty="0"/>
              <a:t>Built on a robust Flask backend with MongoDB for user management and Twilio for secure authentication, </a:t>
            </a:r>
            <a:r>
              <a:rPr lang="en-US" dirty="0" err="1"/>
              <a:t>GestureSpeak</a:t>
            </a:r>
            <a:r>
              <a:rPr lang="en-US" dirty="0"/>
              <a:t> supports multiple concurrent users in virtual rooms. The platform features real-time sign detection, instant text conversion, and comprehensive user interaction tracking, making digital communication more accessible and </a:t>
            </a:r>
            <a:r>
              <a:rPr lang="en-US" dirty="0" err="1"/>
              <a:t>inclusive.This</a:t>
            </a:r>
            <a:r>
              <a:rPr lang="en-US" dirty="0"/>
              <a:t> project represents a significant step forward in breaking down communication barriers, demonstrating how AI and modern web technologies can work together to create more inclusive digital spaces for all users.</a:t>
            </a:r>
          </a:p>
        </p:txBody>
      </p:sp>
    </p:spTree>
    <p:extLst>
      <p:ext uri="{BB962C8B-B14F-4D97-AF65-F5344CB8AC3E}">
        <p14:creationId xmlns:p14="http://schemas.microsoft.com/office/powerpoint/2010/main" val="68085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39;p36">
            <a:extLst>
              <a:ext uri="{FF2B5EF4-FFF2-40B4-BE49-F238E27FC236}">
                <a16:creationId xmlns:a16="http://schemas.microsoft.com/office/drawing/2014/main" id="{728C4B3F-FF9B-4F64-B1E6-D5055ECE6823}"/>
              </a:ext>
            </a:extLst>
          </p:cNvPr>
          <p:cNvSpPr txBox="1">
            <a:spLocks/>
          </p:cNvSpPr>
          <p:nvPr/>
        </p:nvSpPr>
        <p:spPr>
          <a:xfrm>
            <a:off x="2597023" y="934343"/>
            <a:ext cx="5575350" cy="5947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IN" b="1" u="sng" dirty="0">
                <a:latin typeface="+mn-lt"/>
              </a:rPr>
              <a:t>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39E8AA-85DC-4F39-AFB4-755D4596A64A}"/>
              </a:ext>
            </a:extLst>
          </p:cNvPr>
          <p:cNvSpPr txBox="1"/>
          <p:nvPr/>
        </p:nvSpPr>
        <p:spPr>
          <a:xfrm>
            <a:off x="972273" y="1932972"/>
            <a:ext cx="1031304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Over 430 million people worldwide have disabling hearing loss (WHO, 2021), facing significant communication barriers, especially in digital spaces. Existing video conferencing platforms lack real-time sign language interpretation, hindering the deaf and hard of hearing community from fully participating in digital interactions.</a:t>
            </a:r>
          </a:p>
          <a:p>
            <a:endParaRPr lang="en-US" dirty="0"/>
          </a:p>
          <a:p>
            <a:r>
              <a:rPr lang="en-US" dirty="0"/>
              <a:t> Recent advancements in computer vision and deep learning, such as YOLOv5 (</a:t>
            </a:r>
            <a:r>
              <a:rPr lang="en-US" dirty="0" err="1"/>
              <a:t>Jocher</a:t>
            </a:r>
            <a:r>
              <a:rPr lang="en-US" dirty="0"/>
              <a:t> et al., 2020), enable accurate and real-time sign language detection. Integrating this technology with WebRTC (</a:t>
            </a:r>
            <a:r>
              <a:rPr lang="en-US" dirty="0" err="1"/>
              <a:t>Sergiienko</a:t>
            </a:r>
            <a:r>
              <a:rPr lang="en-US" dirty="0"/>
              <a:t>, 2021) allows for the development of accessible and inclusive communication platforms.</a:t>
            </a:r>
          </a:p>
          <a:p>
            <a:endParaRPr lang="en-US" dirty="0"/>
          </a:p>
          <a:p>
            <a:r>
              <a:rPr lang="en-US" dirty="0"/>
              <a:t>     </a:t>
            </a:r>
            <a:r>
              <a:rPr lang="en-US" dirty="0" err="1"/>
              <a:t>GestureSpeak</a:t>
            </a:r>
            <a:r>
              <a:rPr lang="en-US" dirty="0"/>
              <a:t> aims to bridge the communication gap by leveraging YOLOv5 and WebRTC, along with Flask, MongoDB, and Twilio. By providing real-time sign language detection and text conversion, </a:t>
            </a:r>
            <a:r>
              <a:rPr lang="en-US" dirty="0" err="1"/>
              <a:t>GestureSpeak</a:t>
            </a:r>
            <a:r>
              <a:rPr lang="en-US" dirty="0"/>
              <a:t> empowers the deaf and hard of hearing community to engage in seamless, natural conversations in digital spaces.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5592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6B3FBB7-F98F-44FB-A154-CE489139183F}"/>
              </a:ext>
            </a:extLst>
          </p:cNvPr>
          <p:cNvSpPr txBox="1">
            <a:spLocks/>
          </p:cNvSpPr>
          <p:nvPr/>
        </p:nvSpPr>
        <p:spPr>
          <a:xfrm>
            <a:off x="2970142" y="1027733"/>
            <a:ext cx="4461599" cy="7293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b="1" u="sng" dirty="0">
                <a:latin typeface="+mn-lt"/>
              </a:rPr>
              <a:t>Literature Review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24A0E6A-CDEF-4154-AB25-583E429224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496749"/>
              </p:ext>
            </p:extLst>
          </p:nvPr>
        </p:nvGraphicFramePr>
        <p:xfrm>
          <a:off x="1438917" y="1849937"/>
          <a:ext cx="9314166" cy="35211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26895">
                  <a:extLst>
                    <a:ext uri="{9D8B030D-6E8A-4147-A177-3AD203B41FA5}">
                      <a16:colId xmlns:a16="http://schemas.microsoft.com/office/drawing/2014/main" val="876899158"/>
                    </a:ext>
                  </a:extLst>
                </a:gridCol>
                <a:gridCol w="6387271">
                  <a:extLst>
                    <a:ext uri="{9D8B030D-6E8A-4147-A177-3AD203B41FA5}">
                      <a16:colId xmlns:a16="http://schemas.microsoft.com/office/drawing/2014/main" val="3003347989"/>
                    </a:ext>
                  </a:extLst>
                </a:gridCol>
              </a:tblGrid>
              <a:tr h="65905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dirty="0"/>
                        <a:t>           Paper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dirty="0"/>
                        <a:t>                     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870019"/>
                  </a:ext>
                </a:extLst>
              </a:tr>
              <a:tr h="1480299">
                <a:tc>
                  <a:txBody>
                    <a:bodyPr/>
                    <a:lstStyle/>
                    <a:p>
                      <a:r>
                        <a:rPr lang="en-IN" sz="1600" dirty="0">
                          <a:latin typeface="+mn-lt"/>
                        </a:rPr>
                        <a:t>Parallel hidden </a:t>
                      </a:r>
                      <a:r>
                        <a:rPr lang="en-IN" sz="1600" dirty="0" err="1">
                          <a:latin typeface="+mn-lt"/>
                        </a:rPr>
                        <a:t>markov</a:t>
                      </a:r>
                      <a:r>
                        <a:rPr lang="en-IN" sz="1600" dirty="0">
                          <a:latin typeface="+mn-lt"/>
                        </a:rPr>
                        <a:t> models for </a:t>
                      </a:r>
                      <a:r>
                        <a:rPr lang="en-IN" sz="1600" dirty="0" err="1">
                          <a:latin typeface="+mn-lt"/>
                        </a:rPr>
                        <a:t>american</a:t>
                      </a:r>
                      <a:r>
                        <a:rPr lang="en-IN" sz="1600" dirty="0">
                          <a:latin typeface="+mn-lt"/>
                        </a:rPr>
                        <a:t> sign language recognition. </a:t>
                      </a:r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This </a:t>
                      </a:r>
                      <a:r>
                        <a:rPr lang="en-US" sz="1400" dirty="0" err="1"/>
                        <a:t>reseach</a:t>
                      </a:r>
                      <a:r>
                        <a:rPr lang="en-US" sz="1400" dirty="0"/>
                        <a:t> aims to propose a novel approach using Parallel HMMs (</a:t>
                      </a:r>
                      <a:r>
                        <a:rPr lang="en-US" sz="1400" dirty="0" err="1"/>
                        <a:t>PaHMMs</a:t>
                      </a:r>
                      <a:r>
                        <a:rPr lang="en-US" sz="1400" dirty="0"/>
                        <a:t>) as a solution to this scalability problem. </a:t>
                      </a:r>
                      <a:r>
                        <a:rPr lang="en-US" sz="1400" dirty="0" err="1"/>
                        <a:t>PaHMMs</a:t>
                      </a:r>
                      <a:r>
                        <a:rPr lang="en-US" sz="1400" dirty="0"/>
                        <a:t> model parallel processes independently, which means they can be trained without considering all possible combinations of phonemes. This makes them more scalable for large vocabularies.</a:t>
                      </a:r>
                      <a:endParaRPr lang="en-IN" sz="1400" dirty="0"/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593035"/>
                  </a:ext>
                </a:extLst>
              </a:tr>
              <a:tr h="13817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spc="83" dirty="0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American sign language recognition using deep learning and computer vision</a:t>
                      </a:r>
                      <a:endParaRPr lang="en-IN" sz="1400" dirty="0"/>
                    </a:p>
                    <a:p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This project proposes a hybrid deep learning model for real-time sign language recognition. They combine LSTM for continuous signs and YOLOv6 for static signs. The model achieves high accuracy and is suitable for both sign language users and learners</a:t>
                      </a:r>
                      <a:endParaRPr lang="en-IN" sz="1400" dirty="0"/>
                    </a:p>
                    <a:p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3468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262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6B3FBB7-F98F-44FB-A154-CE489139183F}"/>
              </a:ext>
            </a:extLst>
          </p:cNvPr>
          <p:cNvSpPr txBox="1">
            <a:spLocks/>
          </p:cNvSpPr>
          <p:nvPr/>
        </p:nvSpPr>
        <p:spPr>
          <a:xfrm>
            <a:off x="3929365" y="661883"/>
            <a:ext cx="303621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FA2BC6-6003-402C-A730-23423E333262}"/>
              </a:ext>
            </a:extLst>
          </p:cNvPr>
          <p:cNvSpPr txBox="1"/>
          <p:nvPr/>
        </p:nvSpPr>
        <p:spPr>
          <a:xfrm>
            <a:off x="824753" y="1837765"/>
            <a:ext cx="9628093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The primary objectives of this project are to:</a:t>
            </a:r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Develop a highly accurate and reliable sign language detection system.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Seamlessly integrate sign detection capabilities within a video conferencing platform for enhanced accessibility.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Achieve real-time communication with minimal latency, ensuring smooth interactions.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Implement stringent, secure user authentication protocols.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Design a professional, intuitive user interface that enhances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103431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32;p38">
            <a:extLst>
              <a:ext uri="{FF2B5EF4-FFF2-40B4-BE49-F238E27FC236}">
                <a16:creationId xmlns:a16="http://schemas.microsoft.com/office/drawing/2014/main" id="{46B3FBB7-F98F-44FB-A154-CE489139183F}"/>
              </a:ext>
            </a:extLst>
          </p:cNvPr>
          <p:cNvSpPr txBox="1">
            <a:spLocks/>
          </p:cNvSpPr>
          <p:nvPr/>
        </p:nvSpPr>
        <p:spPr>
          <a:xfrm>
            <a:off x="2513304" y="2896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 dirty="0">
                <a:latin typeface="+mn-lt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B05DAB-A833-46C6-B494-5484A00E1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9"/>
            <a:ext cx="12192000" cy="6810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F5D31-5A85-49FA-B2C4-D91284CC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492" y="5378716"/>
            <a:ext cx="3152348" cy="7335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9040B4-7992-47F3-84AF-287FEA0EB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102" y="2330431"/>
            <a:ext cx="295316" cy="266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74FE1C-2065-47DA-9D16-126DB3770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35" y="2330430"/>
            <a:ext cx="295316" cy="2667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B80695-D991-4BCD-AD99-BA117308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102" y="4860271"/>
            <a:ext cx="295316" cy="266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96E2AA-077B-426A-A128-723227826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35" y="4860271"/>
            <a:ext cx="295316" cy="266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126953-778E-45D1-B0E8-A51BA3AED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69" y="4860271"/>
            <a:ext cx="295316" cy="2667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C5A5C7C-CC3E-4DBD-B5A2-CEA3B1192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1368" y="2355965"/>
            <a:ext cx="295316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16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6;p44">
            <a:extLst>
              <a:ext uri="{FF2B5EF4-FFF2-40B4-BE49-F238E27FC236}">
                <a16:creationId xmlns:a16="http://schemas.microsoft.com/office/drawing/2014/main" id="{5326C177-F2FC-48A6-8E12-219CD2CED372}"/>
              </a:ext>
            </a:extLst>
          </p:cNvPr>
          <p:cNvSpPr txBox="1">
            <a:spLocks/>
          </p:cNvSpPr>
          <p:nvPr/>
        </p:nvSpPr>
        <p:spPr>
          <a:xfrm>
            <a:off x="1757082" y="557929"/>
            <a:ext cx="7257218" cy="5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6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Font typeface="Amatic SC"/>
              <a:buNone/>
              <a:tabLst/>
              <a:defRPr/>
            </a:pPr>
            <a:r>
              <a:rPr kumimoji="0" lang="en-IN" sz="2800" b="1" i="0" u="sng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matic SC"/>
                <a:sym typeface="Amatic SC"/>
              </a:rPr>
              <a:t>Architecture of application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901A76-CEBE-430B-BC7F-FF6FED895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82" y="1297604"/>
            <a:ext cx="10953777" cy="51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30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26;p44">
            <a:extLst>
              <a:ext uri="{FF2B5EF4-FFF2-40B4-BE49-F238E27FC236}">
                <a16:creationId xmlns:a16="http://schemas.microsoft.com/office/drawing/2014/main" id="{5326C177-F2FC-48A6-8E12-219CD2CED372}"/>
              </a:ext>
            </a:extLst>
          </p:cNvPr>
          <p:cNvSpPr txBox="1">
            <a:spLocks/>
          </p:cNvSpPr>
          <p:nvPr/>
        </p:nvSpPr>
        <p:spPr>
          <a:xfrm>
            <a:off x="1757082" y="557929"/>
            <a:ext cx="7257218" cy="548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60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matic SC"/>
              <a:buNone/>
              <a:defRPr sz="4800" b="1" i="0" u="none" strike="noStrike" cap="none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800"/>
              <a:buFont typeface="Amatic SC"/>
              <a:buNone/>
              <a:tabLst/>
              <a:defRPr/>
            </a:pPr>
            <a:r>
              <a:rPr kumimoji="0" lang="en-IN" sz="2800" b="1" i="0" u="sng" strike="noStrike" kern="0" cap="none" spc="0" normalizeH="0" baseline="0" noProof="0" dirty="0">
                <a:ln>
                  <a:noFill/>
                </a:ln>
                <a:solidFill>
                  <a:srgbClr val="191919"/>
                </a:solidFill>
                <a:effectLst/>
                <a:uLnTx/>
                <a:uFillTx/>
                <a:latin typeface="Arial"/>
                <a:cs typeface="Amatic SC"/>
                <a:sym typeface="Amatic SC"/>
              </a:rPr>
              <a:t>Architecture of 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CC9F3D-BE35-4C8E-B83C-2B927AE450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63" b="22327"/>
          <a:stretch/>
        </p:blipFill>
        <p:spPr>
          <a:xfrm>
            <a:off x="-74881" y="2199190"/>
            <a:ext cx="12295191" cy="305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582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1348</Words>
  <Application>Microsoft Office PowerPoint</Application>
  <PresentationFormat>Widescreen</PresentationFormat>
  <Paragraphs>139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Amatic SC</vt:lpstr>
      <vt:lpstr>Arial</vt:lpstr>
      <vt:lpstr>Calibri</vt:lpstr>
      <vt:lpstr>Calibri Light</vt:lpstr>
      <vt:lpstr>Glacial Indifference Bold</vt:lpstr>
      <vt:lpstr>Open Sauce Light</vt:lpstr>
      <vt:lpstr>Times New Roman</vt:lpstr>
      <vt:lpstr>ui-sans-serif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Manohar Reddy Voladri</dc:creator>
  <cp:lastModifiedBy>Manohar Reddy Voladri</cp:lastModifiedBy>
  <cp:revision>15</cp:revision>
  <dcterms:created xsi:type="dcterms:W3CDTF">2024-11-14T16:42:39Z</dcterms:created>
  <dcterms:modified xsi:type="dcterms:W3CDTF">2024-11-14T20:25:57Z</dcterms:modified>
</cp:coreProperties>
</file>